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5" r:id="rId20"/>
    <p:sldId id="276" r:id="rId21"/>
    <p:sldId id="277" r:id="rId22"/>
  </p:sldIdLst>
  <p:sldSz cx="9144000" cy="5143500" type="screen16x9"/>
  <p:notesSz cx="6858000" cy="9144000"/>
  <p:embeddedFontLst>
    <p:embeddedFont>
      <p:font typeface="Montserrat" panose="020B0604020202020204" pitchFamily="2" charset="0"/>
      <p:regular r:id="rId24"/>
      <p:bold r:id="rId25"/>
      <p:italic r:id="rId26"/>
      <p:boldItalic r:id="rId27"/>
    </p:embeddedFont>
    <p:embeddedFont>
      <p:font typeface="Nunito" pitchFamily="2" charset="0"/>
      <p:regular r:id="rId28"/>
      <p:bold r:id="rId29"/>
      <p:italic r:id="rId30"/>
      <p:boldItalic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enguajehtml.com/html/introduccion/tabla-periodica-html5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dc82b072cc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dc82b072cc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46e354ef6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46e354ef6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d7df4a8cb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d7df4a8cb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f3f5b06bc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f3f5b06bc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665a48e05_1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665a48e05_1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b3e83c70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7b3e83c70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Puede hacerse una demostración del modelo de página con cualquier sitio y utilizando el selector * para dotar a todos los elementos de un borde.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d7df4a8cb6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d7df4a8cb6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dc70fba6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dc70fba6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46e354ef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46e354ef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dc82b072cc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dc82b072cc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f665a48e0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f665a48e0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dc82b072c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dc82b072c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c82b072cc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c82b072cc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c82b072c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c82b072c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Tabla periódica de HTML5 | HTML en español (lenguajehtml.com)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a9c57b01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a9c57b01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b3e83c705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b3e83c705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f3f5b06b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f3f5b06b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665a48e05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665a48e05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Ir al codigo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3e83c70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b3e83c70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b3e83c705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b3e83c705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twitter.com/b0rk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twitter.com/b0rk/status/129141746350737409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learn-the-web.algonquindesign.ca/topics/css-layout-cheat-sheet/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b0rk/status/128452876715161190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tmlquick.com/es/reference/tags/div.html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ctrTitle"/>
          </p:nvPr>
        </p:nvSpPr>
        <p:spPr>
          <a:xfrm>
            <a:off x="311700" y="156977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CSS: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Model, Divs y Display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Borders se refiere literalmente al borde de la caja, y se coloca al “final” del padding. </a:t>
            </a:r>
            <a:endParaRPr sz="18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mayormente con fines estéticos o para separar elementos visualmente.</a:t>
            </a:r>
            <a:endParaRPr sz="1800"/>
          </a:p>
        </p:txBody>
      </p:sp>
      <p:sp>
        <p:nvSpPr>
          <p:cNvPr id="151" name="Google Shape;151;p32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52" name="Google Shape;152;p32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53" name="Google Shape;153;p32"/>
          <p:cNvCxnSpPr/>
          <p:nvPr/>
        </p:nvCxnSpPr>
        <p:spPr>
          <a:xfrm rot="10800000">
            <a:off x="5748200" y="2944175"/>
            <a:ext cx="893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4" name="Google Shape;154;p32"/>
          <p:cNvCxnSpPr/>
          <p:nvPr/>
        </p:nvCxnSpPr>
        <p:spPr>
          <a:xfrm rot="10800000">
            <a:off x="5748200" y="4335500"/>
            <a:ext cx="8937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Borders</a:t>
            </a:r>
            <a:endParaRPr/>
          </a:p>
        </p:txBody>
      </p:sp>
      <p:pic>
        <p:nvPicPr>
          <p:cNvPr id="160" name="Google Shape;16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450" y="1226325"/>
            <a:ext cx="5143500" cy="3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33"/>
          <p:cNvSpPr txBox="1"/>
          <p:nvPr/>
        </p:nvSpPr>
        <p:spPr>
          <a:xfrm>
            <a:off x="5889425" y="1226325"/>
            <a:ext cx="29430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lang="en" b="1">
                <a:latin typeface="Nunito"/>
                <a:ea typeface="Nunito"/>
                <a:cs typeface="Nunito"/>
                <a:sym typeface="Nunito"/>
              </a:rPr>
              <a:t>solid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lang="en" b="1">
                <a:latin typeface="Nunito"/>
                <a:ea typeface="Nunito"/>
                <a:cs typeface="Nunito"/>
                <a:sym typeface="Nunito"/>
              </a:rPr>
              <a:t>dashed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border: black 5px </a:t>
            </a:r>
            <a:r>
              <a:rPr lang="en" b="1">
                <a:latin typeface="Nunito"/>
                <a:ea typeface="Nunito"/>
                <a:cs typeface="Nunito"/>
                <a:sym typeface="Nunito"/>
              </a:rPr>
              <a:t>dotted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4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Margin</a:t>
            </a:r>
            <a:endParaRPr/>
          </a:p>
        </p:txBody>
      </p:sp>
      <p:sp>
        <p:nvSpPr>
          <p:cNvPr id="167" name="Google Shape;167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1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margen se refiere al </a:t>
            </a:r>
            <a:r>
              <a:rPr lang="en" sz="1800" b="1"/>
              <a:t>espacio exterior </a:t>
            </a:r>
            <a:r>
              <a:rPr lang="en" sz="1800"/>
              <a:t>del modelo de caja. </a:t>
            </a:r>
            <a:endParaRPr sz="18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para distanciar una caja de otra.</a:t>
            </a:r>
            <a:endParaRPr sz="1800"/>
          </a:p>
        </p:txBody>
      </p:sp>
      <p:sp>
        <p:nvSpPr>
          <p:cNvPr id="168" name="Google Shape;168;p34"/>
          <p:cNvSpPr/>
          <p:nvPr/>
        </p:nvSpPr>
        <p:spPr>
          <a:xfrm>
            <a:off x="3720650" y="2427875"/>
            <a:ext cx="1962900" cy="678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&lt;H1&gt;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69" name="Google Shape;169;p34"/>
          <p:cNvSpPr/>
          <p:nvPr/>
        </p:nvSpPr>
        <p:spPr>
          <a:xfrm>
            <a:off x="3720650" y="3862550"/>
            <a:ext cx="1962900" cy="396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Nunito"/>
                <a:ea typeface="Nunito"/>
                <a:cs typeface="Nunito"/>
                <a:sym typeface="Nunito"/>
              </a:rPr>
              <a:t>&lt;p&gt;</a:t>
            </a: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70" name="Google Shape;170;p34"/>
          <p:cNvSpPr/>
          <p:nvPr/>
        </p:nvSpPr>
        <p:spPr>
          <a:xfrm>
            <a:off x="3720650" y="3105875"/>
            <a:ext cx="1962900" cy="756600"/>
          </a:xfrm>
          <a:prstGeom prst="rect">
            <a:avLst/>
          </a:prstGeom>
          <a:solidFill>
            <a:srgbClr val="8E7CC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71" name="Google Shape;171;p34"/>
          <p:cNvCxnSpPr/>
          <p:nvPr/>
        </p:nvCxnSpPr>
        <p:spPr>
          <a:xfrm>
            <a:off x="4702100" y="3117575"/>
            <a:ext cx="0" cy="73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stealth" w="med" len="med"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5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Maneras de Usar el Box Model</a:t>
            </a:r>
            <a:endParaRPr/>
          </a:p>
        </p:txBody>
      </p:sp>
      <p:pic>
        <p:nvPicPr>
          <p:cNvPr id="177" name="Google Shape;177;p35"/>
          <p:cNvPicPr preferRelativeResize="0"/>
          <p:nvPr/>
        </p:nvPicPr>
        <p:blipFill rotWithShape="1">
          <a:blip r:embed="rId3">
            <a:alphaModFix/>
          </a:blip>
          <a:srcRect r="59111"/>
          <a:stretch/>
        </p:blipFill>
        <p:spPr>
          <a:xfrm>
            <a:off x="721800" y="1682350"/>
            <a:ext cx="2827451" cy="266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0375" y="2214050"/>
            <a:ext cx="1961525" cy="167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19728" y="1710213"/>
            <a:ext cx="2588875" cy="261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5"/>
          <p:cNvSpPr txBox="1"/>
          <p:nvPr/>
        </p:nvSpPr>
        <p:spPr>
          <a:xfrm>
            <a:off x="702050" y="1101800"/>
            <a:ext cx="441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Funciona con: margin, padding, border.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 completo</a:t>
            </a:r>
            <a:endParaRPr/>
          </a:p>
        </p:txBody>
      </p:sp>
      <p:pic>
        <p:nvPicPr>
          <p:cNvPr id="186" name="Google Shape;18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1063" y="1190200"/>
            <a:ext cx="4041875" cy="3560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7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Resumen: Box Model (Modelo de Caja)</a:t>
            </a:r>
            <a:endParaRPr/>
          </a:p>
        </p:txBody>
      </p:sp>
      <p:pic>
        <p:nvPicPr>
          <p:cNvPr id="192" name="Google Shape;192;p37"/>
          <p:cNvPicPr preferRelativeResize="0"/>
          <p:nvPr/>
        </p:nvPicPr>
        <p:blipFill rotWithShape="1">
          <a:blip r:embed="rId3">
            <a:alphaModFix/>
          </a:blip>
          <a:srcRect b="42768"/>
          <a:stretch/>
        </p:blipFill>
        <p:spPr>
          <a:xfrm>
            <a:off x="667425" y="1226162"/>
            <a:ext cx="7907699" cy="28471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37"/>
          <p:cNvSpPr txBox="1"/>
          <p:nvPr/>
        </p:nvSpPr>
        <p:spPr>
          <a:xfrm>
            <a:off x="3713075" y="483570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8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Otros temas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Google Shape;203;p39"/>
          <p:cNvPicPr preferRelativeResize="0"/>
          <p:nvPr/>
        </p:nvPicPr>
        <p:blipFill rotWithShape="1">
          <a:blip r:embed="rId3">
            <a:alphaModFix/>
          </a:blip>
          <a:srcRect b="42873"/>
          <a:stretch/>
        </p:blipFill>
        <p:spPr>
          <a:xfrm>
            <a:off x="545063" y="1079925"/>
            <a:ext cx="8053873" cy="2909101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9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Backgrounds</a:t>
            </a:r>
            <a:endParaRPr/>
          </a:p>
        </p:txBody>
      </p:sp>
      <p:pic>
        <p:nvPicPr>
          <p:cNvPr id="210" name="Google Shape;21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524" y="1248550"/>
            <a:ext cx="4890726" cy="28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40"/>
          <p:cNvSpPr txBox="1"/>
          <p:nvPr/>
        </p:nvSpPr>
        <p:spPr>
          <a:xfrm>
            <a:off x="5310250" y="1410900"/>
            <a:ext cx="35436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Algunas propiedades de background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background-image: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url("mi-imagen.jpg");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background-repeat: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no-repeat;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background-position: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center;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background-attachment: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fixed;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background-size: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100px 100px;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Nunito"/>
                <a:ea typeface="Nunito"/>
                <a:cs typeface="Nunito"/>
                <a:sym typeface="Nunito"/>
              </a:rPr>
              <a:t>background: 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linear-gradient(to right, green, yellow, orange, red)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42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227" name="Google Shape;227;p42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 propiedad nos ayuda a indicar el comportamiento de las “cajas” con respecto a otras “cajas”.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Las propiedades básicas de display son: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block: hace que el comportamiento del elemento sea como un bloque. Desplazando el siguiente bloque a la siguiente linea.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inline: el elemento se renderizará en línea con otros elementos (se coloca uno al lado de otro).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inline-block</a:t>
            </a:r>
            <a:endParaRPr/>
          </a:p>
        </p:txBody>
      </p:sp>
      <p:pic>
        <p:nvPicPr>
          <p:cNvPr id="228" name="Google Shape;22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950" y="1603743"/>
            <a:ext cx="2671451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1950" y="66500"/>
            <a:ext cx="2671447" cy="1537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961" y="3140977"/>
            <a:ext cx="2671437" cy="1537248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2"/>
          <p:cNvSpPr txBox="1"/>
          <p:nvPr/>
        </p:nvSpPr>
        <p:spPr>
          <a:xfrm>
            <a:off x="526425" y="4803200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Imagenes cortesía de 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6"/>
              </a:rPr>
              <a:t>CSS Layout Cheat Sheet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4"/>
          <p:cNvSpPr txBox="1"/>
          <p:nvPr/>
        </p:nvSpPr>
        <p:spPr>
          <a:xfrm>
            <a:off x="417400" y="91975"/>
            <a:ext cx="7407600" cy="3524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4191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Div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Inspector de elementos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Display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Box Model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Centrar Elementos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4191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Font typeface="Montserrat"/>
              <a:buChar char="●"/>
            </a:pPr>
            <a:r>
              <a:rPr lang="en" sz="3000" b="1" dirty="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Backgrounds</a:t>
            </a:r>
            <a:endParaRPr sz="3000" b="1" dirty="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3"/>
          <p:cNvSpPr txBox="1"/>
          <p:nvPr/>
        </p:nvSpPr>
        <p:spPr>
          <a:xfrm>
            <a:off x="3657900" y="4362750"/>
            <a:ext cx="3432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Nunito"/>
                <a:ea typeface="Nunito"/>
                <a:cs typeface="Nunito"/>
                <a:sym typeface="Nunito"/>
              </a:rPr>
              <a:t>Referencia: Twitter de</a:t>
            </a:r>
            <a:r>
              <a:rPr lang="en" sz="800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3"/>
              </a:rPr>
              <a:t> Julia Evans</a:t>
            </a:r>
            <a:endParaRPr sz="8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37" name="Google Shape;237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2200" y="304800"/>
            <a:ext cx="6417223" cy="40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4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 en la práctica</a:t>
            </a:r>
            <a:endParaRPr/>
          </a:p>
        </p:txBody>
      </p:sp>
      <p:pic>
        <p:nvPicPr>
          <p:cNvPr id="243" name="Google Shape;24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0150" y="1128250"/>
            <a:ext cx="6637025" cy="34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5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 (division)</a:t>
            </a:r>
            <a:endParaRPr/>
          </a:p>
        </p:txBody>
      </p:sp>
      <p:sp>
        <p:nvSpPr>
          <p:cNvPr id="95" name="Google Shape;95;p25"/>
          <p:cNvSpPr txBox="1">
            <a:spLocks noGrp="1"/>
          </p:cNvSpPr>
          <p:nvPr>
            <p:ph type="body" idx="1"/>
          </p:nvPr>
        </p:nvSpPr>
        <p:spPr>
          <a:xfrm>
            <a:off x="4949750" y="12099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un </a:t>
            </a:r>
            <a:r>
              <a:rPr lang="en" sz="1600" b="1"/>
              <a:t>contenedor genérico sin un significado semántico</a:t>
            </a:r>
            <a:r>
              <a:rPr lang="en" sz="1600"/>
              <a:t> en particular. Sirve para crear secciones o agrupar contenidos con fines mayormente estéticos (donde usamos atributos como </a:t>
            </a:r>
            <a:r>
              <a:rPr lang="en" sz="1600" b="1" i="1"/>
              <a:t>class</a:t>
            </a:r>
            <a:r>
              <a:rPr lang="en" sz="1600"/>
              <a:t> y/o </a:t>
            </a:r>
            <a:r>
              <a:rPr lang="en" sz="1600" b="1" i="1"/>
              <a:t>id</a:t>
            </a:r>
            <a:r>
              <a:rPr lang="en" sz="1600"/>
              <a:t> para ello).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Es buena práctica solo usarlo cuando existan casos en que no corresponda usar etiquetas como: </a:t>
            </a:r>
            <a:r>
              <a:rPr lang="en" sz="1600" b="1"/>
              <a:t>&lt;main&gt;</a:t>
            </a:r>
            <a:r>
              <a:rPr lang="en" sz="1600"/>
              <a:t>, </a:t>
            </a:r>
            <a:r>
              <a:rPr lang="en" sz="1600" b="1"/>
              <a:t>&lt;header&gt;</a:t>
            </a:r>
            <a:r>
              <a:rPr lang="en" sz="1600"/>
              <a:t> &lt;footer&gt;, &lt;nav&gt;, &lt;article&gt; ó &lt;section&gt;.</a:t>
            </a:r>
            <a:endParaRPr sz="1600"/>
          </a:p>
        </p:txBody>
      </p:sp>
      <p:sp>
        <p:nvSpPr>
          <p:cNvPr id="96" name="Google Shape;96;p25"/>
          <p:cNvSpPr txBox="1"/>
          <p:nvPr/>
        </p:nvSpPr>
        <p:spPr>
          <a:xfrm>
            <a:off x="5031025" y="4679225"/>
            <a:ext cx="3743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</a:rPr>
              <a:t>Referencia: </a:t>
            </a:r>
            <a:r>
              <a:rPr lang="en" sz="800" u="sng">
                <a:solidFill>
                  <a:srgbClr val="B4A7D6"/>
                </a:solid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 Quick</a:t>
            </a:r>
            <a:endParaRPr sz="800">
              <a:solidFill>
                <a:srgbClr val="B4A7D6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97" name="Google Shape;9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425" y="1106250"/>
            <a:ext cx="4239206" cy="3179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Inspector de Elementos</a:t>
            </a:r>
            <a:endParaRPr/>
          </a:p>
        </p:txBody>
      </p:sp>
      <p:pic>
        <p:nvPicPr>
          <p:cNvPr id="103" name="Google Shape;10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625" y="1014900"/>
            <a:ext cx="6310750" cy="350142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6"/>
          <p:cNvSpPr txBox="1"/>
          <p:nvPr/>
        </p:nvSpPr>
        <p:spPr>
          <a:xfrm>
            <a:off x="2463325" y="4657800"/>
            <a:ext cx="499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Atajo: Ctrl + Mayus + i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8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Box Model</a:t>
            </a:r>
            <a:endParaRPr/>
          </a:p>
        </p:txBody>
      </p:sp>
      <p:sp>
        <p:nvSpPr>
          <p:cNvPr id="115" name="Google Shape;115;p28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Todo navegador renderiza cada elemento de la página en forma rectangular.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El modelo de caja de CSS se refiere básicamente a las propiedades que tiene cada elemento rectangular:</a:t>
            </a:r>
            <a:endParaRPr sz="1600"/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Content: </a:t>
            </a:r>
            <a:r>
              <a:rPr lang="en" sz="1600"/>
              <a:t>El contenido en sí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Padding: </a:t>
            </a:r>
            <a:r>
              <a:rPr lang="en" sz="1600"/>
              <a:t>Relleno / Espacio Interior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Border: </a:t>
            </a:r>
            <a:r>
              <a:rPr lang="en" sz="1600"/>
              <a:t>La linea del borde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 b="1"/>
              <a:t>Margin:</a:t>
            </a:r>
            <a:r>
              <a:rPr lang="en" sz="1600"/>
              <a:t> Margen / Espacio Exterior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600"/>
          </a:p>
        </p:txBody>
      </p:sp>
      <p:sp>
        <p:nvSpPr>
          <p:cNvPr id="116" name="Google Shape;116;p28"/>
          <p:cNvSpPr txBox="1"/>
          <p:nvPr/>
        </p:nvSpPr>
        <p:spPr>
          <a:xfrm>
            <a:off x="518925" y="1001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content-box;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7" name="Google Shape;117;p28"/>
          <p:cNvSpPr txBox="1"/>
          <p:nvPr/>
        </p:nvSpPr>
        <p:spPr>
          <a:xfrm>
            <a:off x="518925" y="500350"/>
            <a:ext cx="524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Box-sizing: border-box;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5" y="1212250"/>
            <a:ext cx="3243575" cy="32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¿Tamaño del box?</a:t>
            </a:r>
            <a:endParaRPr/>
          </a:p>
        </p:txBody>
      </p:sp>
      <p:sp>
        <p:nvSpPr>
          <p:cNvPr id="124" name="Google Shape;124;p29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Contenido 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Border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+</a:t>
            </a: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Margin</a:t>
            </a:r>
            <a:endParaRPr/>
          </a:p>
        </p:txBody>
      </p:sp>
      <p:pic>
        <p:nvPicPr>
          <p:cNvPr id="125" name="Google Shape;1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250" y="1133900"/>
            <a:ext cx="4340576" cy="287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Width y Height</a:t>
            </a:r>
            <a:endParaRPr/>
          </a:p>
        </p:txBody>
      </p:sp>
      <p:sp>
        <p:nvSpPr>
          <p:cNvPr id="131" name="Google Shape;131;p30"/>
          <p:cNvSpPr txBox="1"/>
          <p:nvPr/>
        </p:nvSpPr>
        <p:spPr>
          <a:xfrm>
            <a:off x="3594525" y="14346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width: 800px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2" name="Google Shape;132;p30"/>
          <p:cNvSpPr/>
          <p:nvPr/>
        </p:nvSpPr>
        <p:spPr>
          <a:xfrm>
            <a:off x="2601300" y="1834825"/>
            <a:ext cx="3200400" cy="2406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&lt;section&gt;</a:t>
            </a:r>
            <a:endParaRPr/>
          </a:p>
        </p:txBody>
      </p:sp>
      <p:sp>
        <p:nvSpPr>
          <p:cNvPr id="133" name="Google Shape;133;p30"/>
          <p:cNvSpPr txBox="1"/>
          <p:nvPr/>
        </p:nvSpPr>
        <p:spPr>
          <a:xfrm>
            <a:off x="6001400" y="283772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height: 600px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Padding</a:t>
            </a:r>
            <a:endParaRPr/>
          </a:p>
        </p:txBody>
      </p:sp>
      <p:sp>
        <p:nvSpPr>
          <p:cNvPr id="139" name="Google Shape;139;p31"/>
          <p:cNvSpPr txBox="1">
            <a:spLocks noGrp="1"/>
          </p:cNvSpPr>
          <p:nvPr>
            <p:ph type="body" idx="1"/>
          </p:nvPr>
        </p:nvSpPr>
        <p:spPr>
          <a:xfrm>
            <a:off x="331350" y="1050000"/>
            <a:ext cx="8481300" cy="118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El padding se refiere al </a:t>
            </a:r>
            <a:r>
              <a:rPr lang="en" sz="1800" b="1"/>
              <a:t>espacio interior</a:t>
            </a:r>
            <a:r>
              <a:rPr lang="en" sz="1800"/>
              <a:t> del modelo de caja. </a:t>
            </a:r>
            <a:endParaRPr sz="1800"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Sirve comúnmente para crear un espacio entrete el contenido y el borde de la caja (cuando se utilizan bordes y fondos)</a:t>
            </a:r>
            <a:endParaRPr sz="1800"/>
          </a:p>
        </p:txBody>
      </p:sp>
      <p:sp>
        <p:nvSpPr>
          <p:cNvPr id="140" name="Google Shape;140;p31"/>
          <p:cNvSpPr/>
          <p:nvPr/>
        </p:nvSpPr>
        <p:spPr>
          <a:xfrm>
            <a:off x="3720650" y="2427875"/>
            <a:ext cx="1962900" cy="1032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H1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41" name="Google Shape;141;p31"/>
          <p:cNvSpPr/>
          <p:nvPr/>
        </p:nvSpPr>
        <p:spPr>
          <a:xfrm>
            <a:off x="3720650" y="3862550"/>
            <a:ext cx="1962900" cy="945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highlight>
                  <a:srgbClr val="B4A7D6"/>
                </a:highlight>
                <a:latin typeface="Nunito"/>
                <a:ea typeface="Nunito"/>
                <a:cs typeface="Nunito"/>
                <a:sym typeface="Nunito"/>
              </a:rPr>
              <a:t>p</a:t>
            </a:r>
            <a:endParaRPr sz="2000">
              <a:highlight>
                <a:srgbClr val="B4A7D6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142" name="Google Shape;142;p31"/>
          <p:cNvCxnSpPr/>
          <p:nvPr/>
        </p:nvCxnSpPr>
        <p:spPr>
          <a:xfrm>
            <a:off x="5112000" y="3968900"/>
            <a:ext cx="0" cy="7332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143" name="Google Shape;143;p31"/>
          <p:cNvCxnSpPr/>
          <p:nvPr/>
        </p:nvCxnSpPr>
        <p:spPr>
          <a:xfrm rot="10800000" flipH="1">
            <a:off x="4962225" y="2936975"/>
            <a:ext cx="681900" cy="144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4" name="Google Shape;144;p31"/>
          <p:cNvCxnSpPr>
            <a:endCxn id="140" idx="1"/>
          </p:cNvCxnSpPr>
          <p:nvPr/>
        </p:nvCxnSpPr>
        <p:spPr>
          <a:xfrm rot="10800000">
            <a:off x="3720650" y="2944175"/>
            <a:ext cx="717300" cy="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On-screen Show (16:9)</PresentationFormat>
  <Paragraphs>85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Nunito</vt:lpstr>
      <vt:lpstr>Montserrat</vt:lpstr>
      <vt:lpstr>Arial</vt:lpstr>
      <vt:lpstr>Dev F</vt:lpstr>
      <vt:lpstr>Introducción a CSS: Box Model, Divs y Display</vt:lpstr>
      <vt:lpstr>PowerPoint Presentation</vt:lpstr>
      <vt:lpstr>Div (division)</vt:lpstr>
      <vt:lpstr>Inspector de Elementos</vt:lpstr>
      <vt:lpstr>Box Model</vt:lpstr>
      <vt:lpstr>Box Model</vt:lpstr>
      <vt:lpstr>¿Tamaño del box?</vt:lpstr>
      <vt:lpstr>Width y Height</vt:lpstr>
      <vt:lpstr>Padding</vt:lpstr>
      <vt:lpstr>Borders</vt:lpstr>
      <vt:lpstr>Borders</vt:lpstr>
      <vt:lpstr>Margin</vt:lpstr>
      <vt:lpstr>Maneras de Usar el Box Model</vt:lpstr>
      <vt:lpstr>Box Model completo</vt:lpstr>
      <vt:lpstr>Resumen: Box Model (Modelo de Caja)</vt:lpstr>
      <vt:lpstr>Otros temas</vt:lpstr>
      <vt:lpstr>PowerPoint Presentation</vt:lpstr>
      <vt:lpstr>Backgrounds</vt:lpstr>
      <vt:lpstr>Display</vt:lpstr>
      <vt:lpstr>PowerPoint Presentation</vt:lpstr>
      <vt:lpstr>Display en la práctica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CSS: Box Model, Divs y Display</dc:title>
  <cp:lastModifiedBy>Victor Abel Garcia Martinez</cp:lastModifiedBy>
  <cp:revision>1</cp:revision>
  <dcterms:modified xsi:type="dcterms:W3CDTF">2022-05-04T16:22:07Z</dcterms:modified>
</cp:coreProperties>
</file>